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79" r:id="rId3"/>
    <p:sldId id="280" r:id="rId4"/>
    <p:sldId id="281" r:id="rId5"/>
    <p:sldId id="287" r:id="rId6"/>
    <p:sldId id="282" r:id="rId7"/>
    <p:sldId id="283" r:id="rId8"/>
    <p:sldId id="284" r:id="rId9"/>
    <p:sldId id="285" r:id="rId10"/>
    <p:sldId id="286" r:id="rId11"/>
    <p:sldId id="271" r:id="rId12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660066"/>
    <a:srgbClr val="006260"/>
    <a:srgbClr val="EFF5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1" autoAdjust="0"/>
    <p:restoredTop sz="94660"/>
  </p:normalViewPr>
  <p:slideViewPr>
    <p:cSldViewPr snapToGrid="0">
      <p:cViewPr varScale="1">
        <p:scale>
          <a:sx n="82" d="100"/>
          <a:sy n="82" d="100"/>
        </p:scale>
        <p:origin x="-101" y="-3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09A9B-71B2-4D8D-AD24-DD0B25AFBF15}" type="datetimeFigureOut">
              <a:rPr lang="x-none"/>
              <a:pPr>
                <a:defRPr/>
              </a:pPr>
              <a:t>14.01.2021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3E9641-D4D8-40F3-8CF1-2813BF6915F5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29271007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B30BDD-BAC8-4768-8F09-62393B9592E6}" type="datetimeFigureOut">
              <a:rPr lang="x-none"/>
              <a:pPr>
                <a:defRPr/>
              </a:pPr>
              <a:t>14.01.2021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F891E-EC70-4F4B-8FDC-2DE196C287DA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8793016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D599C7-1838-4847-93D0-04F0C67BFE04}" type="datetimeFigureOut">
              <a:rPr lang="x-none"/>
              <a:pPr>
                <a:defRPr/>
              </a:pPr>
              <a:t>14.01.2021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61BB0A-8329-4BA1-A81A-9D6A148E5383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3754021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2AC123-240B-4F44-BC0C-7A3BFAB4D7BF}" type="datetimeFigureOut">
              <a:rPr lang="x-none"/>
              <a:pPr>
                <a:defRPr/>
              </a:pPr>
              <a:t>14.01.2021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16FCF-F568-4047-8D27-37A954E76271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1260122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1F9AE0-B4C7-49DA-B8C1-AED5802DEFB6}" type="datetimeFigureOut">
              <a:rPr lang="x-none"/>
              <a:pPr>
                <a:defRPr/>
              </a:pPr>
              <a:t>14.01.2021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F1DD0-0239-499F-B085-9F0EBD552B4D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1300899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C6CF83-214C-4EB8-A14A-FE62A95B45B8}" type="datetimeFigureOut">
              <a:rPr lang="x-none"/>
              <a:pPr>
                <a:defRPr/>
              </a:pPr>
              <a:t>14.01.2021</a:t>
            </a:fld>
            <a:endParaRPr lang="x-non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9837D-E030-4889-B473-22E387149446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9988687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B677F2-9478-42EB-BEB3-7B7A5B81E75C}" type="datetimeFigureOut">
              <a:rPr lang="x-none"/>
              <a:pPr>
                <a:defRPr/>
              </a:pPr>
              <a:t>14.01.2021</a:t>
            </a:fld>
            <a:endParaRPr lang="x-none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ADDB66-415C-43B0-A460-098A7AD9EB8B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30412486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61BC77-B81C-419A-837F-D2D5BFA7B750}" type="datetimeFigureOut">
              <a:rPr lang="x-none"/>
              <a:pPr>
                <a:defRPr/>
              </a:pPr>
              <a:t>14.01.2021</a:t>
            </a:fld>
            <a:endParaRPr lang="x-none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BB27C-922F-4F8A-ABE4-95612AAB323B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2259583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57C515-91E8-4651-BEC6-5C7665B42BB5}" type="datetimeFigureOut">
              <a:rPr lang="x-none"/>
              <a:pPr>
                <a:defRPr/>
              </a:pPr>
              <a:t>14.01.2021</a:t>
            </a:fld>
            <a:endParaRPr lang="x-none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157600-9EA8-479C-8BB5-53700B761D2F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2811816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112C3B-E3A2-448C-B884-6BDAE364D6C5}" type="datetimeFigureOut">
              <a:rPr lang="x-none"/>
              <a:pPr>
                <a:defRPr/>
              </a:pPr>
              <a:t>14.01.2021</a:t>
            </a:fld>
            <a:endParaRPr lang="x-non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4787C6-660D-4C06-9C8C-D591C90A2CC6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28300747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30B563-9684-4781-BAFF-0535678D18E7}" type="datetimeFigureOut">
              <a:rPr lang="x-none"/>
              <a:pPr>
                <a:defRPr/>
              </a:pPr>
              <a:t>14.01.2021</a:t>
            </a:fld>
            <a:endParaRPr lang="x-non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A36BC8-86C3-48BE-816F-117D471F58FD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279200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BY" smtClean="0"/>
              <a:t>Образец заголовка</a:t>
            </a:r>
            <a:endParaRPr lang="en-US" altLang="ru-BY" smtClean="0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BY" smtClean="0"/>
              <a:t>Образец текста</a:t>
            </a:r>
          </a:p>
          <a:p>
            <a:pPr lvl="1"/>
            <a:r>
              <a:rPr lang="ru-RU" altLang="ru-BY" smtClean="0"/>
              <a:t>Второй уровень</a:t>
            </a:r>
          </a:p>
          <a:p>
            <a:pPr lvl="2"/>
            <a:r>
              <a:rPr lang="ru-RU" altLang="ru-BY" smtClean="0"/>
              <a:t>Третий уровень</a:t>
            </a:r>
          </a:p>
          <a:p>
            <a:pPr lvl="3"/>
            <a:r>
              <a:rPr lang="ru-RU" altLang="ru-BY" smtClean="0"/>
              <a:t>Четвертый уровень</a:t>
            </a:r>
          </a:p>
          <a:p>
            <a:pPr lvl="4"/>
            <a:r>
              <a:rPr lang="ru-RU" altLang="ru-BY" smtClean="0"/>
              <a:t>Пятый уровень</a:t>
            </a:r>
            <a:endParaRPr lang="en-US" altLang="ru-BY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5FFD81F-675C-4C05-A688-EA3D8ACE86BA}" type="datetimeFigureOut">
              <a:rPr lang="x-none"/>
              <a:pPr>
                <a:defRPr/>
              </a:pPr>
              <a:t>14.01.2021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E70DF19-61BC-420B-9660-28FB350B778E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4.emf"/><Relationship Id="rId7" Type="http://schemas.openxmlformats.org/officeDocument/2006/relationships/image" Target="../media/image8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0" r="-5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202301" y="169933"/>
            <a:ext cx="8731306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pl-PL" altLang="ru-BY" sz="4000" b="1" dirty="0" smtClean="0">
                <a:solidFill>
                  <a:schemeClr val="bg1"/>
                </a:solidFill>
                <a:latin typeface="Book Antiqua" pitchFamily="18" charset="0"/>
              </a:rPr>
              <a:t>4</a:t>
            </a:r>
            <a:r>
              <a:rPr lang="es-ES_tradnl" altLang="ru-BY" sz="4000" b="1" dirty="0" smtClean="0">
                <a:solidFill>
                  <a:schemeClr val="bg1"/>
                </a:solidFill>
                <a:latin typeface="Book Antiqua" pitchFamily="18" charset="0"/>
              </a:rPr>
              <a:t>. </a:t>
            </a:r>
            <a:r>
              <a:rPr lang="es-ES" altLang="ru-BY" sz="4000" b="1" dirty="0">
                <a:solidFill>
                  <a:schemeClr val="bg1"/>
                </a:solidFill>
                <a:latin typeface="Book Antiqua" pitchFamily="18" charset="0"/>
              </a:rPr>
              <a:t>Completa con la información  que falta.</a:t>
            </a:r>
            <a:r>
              <a:rPr lang="es-ES_tradnl" altLang="ru-BY" sz="4000" b="1" dirty="0" smtClean="0">
                <a:solidFill>
                  <a:schemeClr val="bg1"/>
                </a:solidFill>
                <a:latin typeface="Book Antiqua" pitchFamily="18" charset="0"/>
              </a:rPr>
              <a:t>Tendrás 15 segundos para hacerlo. Después  verás la respuesta correcta. Un reloj marcará el tiempo.</a:t>
            </a:r>
            <a:endParaRPr lang="es-ES_tradnl" altLang="ru-BY" sz="4000" b="1" dirty="0">
              <a:solidFill>
                <a:schemeClr val="bg1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17500" y="684213"/>
            <a:ext cx="568642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8.	La influencia árabe está presente en…</a:t>
            </a:r>
            <a:endParaRPr lang="es-ES" altLang="ru-BY" sz="40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00000" y="360000"/>
            <a:ext cx="2492198" cy="2497798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7500" y="2523930"/>
            <a:ext cx="8518525" cy="3600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- en la lengua: </a:t>
            </a:r>
            <a:r>
              <a:rPr lang="es-ES" altLang="ru-BY" sz="3800" b="1" dirty="0">
                <a:solidFill>
                  <a:srgbClr val="006260"/>
                </a:solidFill>
                <a:latin typeface="Book Antiqua" pitchFamily="18" charset="0"/>
              </a:rPr>
              <a:t>palabras de agricultura, ciencias y </a:t>
            </a:r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arquitectura, como </a:t>
            </a:r>
            <a:r>
              <a:rPr lang="es-ES" altLang="ru-BY" sz="3800" b="1" i="1" dirty="0" smtClean="0">
                <a:solidFill>
                  <a:srgbClr val="006260"/>
                </a:solidFill>
                <a:latin typeface="Book Antiqua" pitchFamily="18" charset="0"/>
              </a:rPr>
              <a:t>ojalá, alfalfa</a:t>
            </a:r>
            <a:r>
              <a:rPr lang="es-ES" altLang="ru-BY" sz="3800" b="1" i="1" dirty="0">
                <a:solidFill>
                  <a:srgbClr val="006260"/>
                </a:solidFill>
                <a:latin typeface="Book Antiqua" pitchFamily="18" charset="0"/>
              </a:rPr>
              <a:t>, algodón</a:t>
            </a:r>
            <a:r>
              <a:rPr lang="es-ES" altLang="ru-BY" sz="3800" b="1" i="1" dirty="0" smtClean="0">
                <a:solidFill>
                  <a:srgbClr val="006260"/>
                </a:solidFill>
                <a:latin typeface="Book Antiqua" pitchFamily="18" charset="0"/>
              </a:rPr>
              <a:t>, aceituna, </a:t>
            </a:r>
            <a:r>
              <a:rPr lang="es-ES" altLang="ru-BY" sz="3800" b="1" i="1" dirty="0">
                <a:solidFill>
                  <a:srgbClr val="006260"/>
                </a:solidFill>
                <a:latin typeface="Book Antiqua" pitchFamily="18" charset="0"/>
              </a:rPr>
              <a:t>acequia, albaricoque, almendra, alcohol, alquimia, álgebra, alcázar, alfombra, almohada</a:t>
            </a:r>
            <a:r>
              <a:rPr lang="es-ES" altLang="ru-BY" sz="3800" b="1" dirty="0">
                <a:solidFill>
                  <a:srgbClr val="006260"/>
                </a:solidFill>
                <a:latin typeface="Book Antiqua" pitchFamily="18" charset="0"/>
              </a:rPr>
              <a:t>…</a:t>
            </a:r>
            <a:endParaRPr lang="es-ES" altLang="ru-BY" sz="3800" b="1" dirty="0" smtClean="0">
              <a:solidFill>
                <a:srgbClr val="006260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4872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954088" y="2875487"/>
            <a:ext cx="7235825" cy="1005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s-ES" altLang="ru-BY" sz="4400" b="1" dirty="0">
                <a:solidFill>
                  <a:schemeClr val="bg1"/>
                </a:solidFill>
                <a:latin typeface="Book Antiqua" pitchFamily="18" charset="0"/>
              </a:rPr>
              <a:t>Por ahora es todo</a:t>
            </a:r>
            <a:r>
              <a:rPr lang="es-ES_tradnl" altLang="ru-BY" sz="4400" b="1" dirty="0">
                <a:solidFill>
                  <a:schemeClr val="bg1"/>
                </a:solidFill>
                <a:latin typeface="Book Antiqua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9" presetID="34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-7.40741E-7 L 0 -0.07222 " pathEditMode="relative" rAng="0" ptsTypes="AA">
                                      <p:cBhvr>
                                        <p:cTn id="1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17500" y="684213"/>
            <a:ext cx="5978104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1.	Varios </a:t>
            </a:r>
            <a:r>
              <a:rPr lang="es-ES" altLang="ru-BY" sz="4000" b="1" i="1" dirty="0" smtClean="0">
                <a:solidFill>
                  <a:srgbClr val="002060"/>
                </a:solidFill>
                <a:latin typeface="Book Antiqua" pitchFamily="18" charset="0"/>
              </a:rPr>
              <a:t>grupos … </a:t>
            </a:r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de Asia y África invadieron </a:t>
            </a:r>
            <a:r>
              <a:rPr lang="es-ES" altLang="ru-BY" sz="4000" b="1" i="1" dirty="0" smtClean="0">
                <a:solidFill>
                  <a:srgbClr val="002060"/>
                </a:solidFill>
                <a:latin typeface="Book Antiqua" pitchFamily="18" charset="0"/>
              </a:rPr>
              <a:t>y … </a:t>
            </a:r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la Península Ibérica en el año 711 d. de C. </a:t>
            </a:r>
            <a:endParaRPr lang="es-ES" altLang="ru-BY" sz="40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00000" y="360000"/>
            <a:ext cx="2492198" cy="2497798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7500" y="3429000"/>
            <a:ext cx="8518525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- musulmanes</a:t>
            </a:r>
          </a:p>
          <a:p>
            <a:pPr eaLnBrk="1" hangingPunct="1"/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- conquistaron</a:t>
            </a:r>
            <a:endParaRPr lang="es-ES" altLang="ru-BY" sz="3800" b="1" dirty="0">
              <a:solidFill>
                <a:srgbClr val="006260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17500" y="684213"/>
            <a:ext cx="568642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2.	El período </a:t>
            </a:r>
            <a:r>
              <a:rPr lang="es-ES" altLang="ru-BY" sz="4000" b="1" i="1" dirty="0" smtClean="0">
                <a:solidFill>
                  <a:srgbClr val="002060"/>
                </a:solidFill>
                <a:latin typeface="Book Antiqua" pitchFamily="18" charset="0"/>
              </a:rPr>
              <a:t>del dominio musulmán duró</a:t>
            </a:r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…</a:t>
            </a:r>
            <a:endParaRPr lang="es-ES" altLang="ru-BY" sz="40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00000" y="360000"/>
            <a:ext cx="2492198" cy="2497798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7500" y="3429000"/>
            <a:ext cx="8518525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3800" b="1" dirty="0">
                <a:solidFill>
                  <a:srgbClr val="006260"/>
                </a:solidFill>
                <a:latin typeface="Book Antiqua" pitchFamily="18" charset="0"/>
              </a:rPr>
              <a:t>ocho siglos, es decir, </a:t>
            </a:r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desde 711 </a:t>
            </a:r>
            <a:b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</a:br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hasta </a:t>
            </a:r>
            <a:r>
              <a:rPr lang="es-ES" altLang="ru-BY" sz="3800" b="1" dirty="0">
                <a:solidFill>
                  <a:srgbClr val="006260"/>
                </a:solidFill>
                <a:latin typeface="Book Antiqua" pitchFamily="18" charset="0"/>
              </a:rPr>
              <a:t>1492</a:t>
            </a:r>
            <a:endParaRPr lang="es-ES" altLang="ru-BY" sz="3800" b="1" dirty="0" smtClean="0">
              <a:solidFill>
                <a:srgbClr val="006260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4309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17500" y="684213"/>
            <a:ext cx="568642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3.	Los árabes trajeron </a:t>
            </a:r>
            <a:r>
              <a:rPr lang="es-ES" altLang="ru-BY" sz="4000" b="1" i="1" dirty="0" smtClean="0">
                <a:solidFill>
                  <a:srgbClr val="002060"/>
                </a:solidFill>
                <a:latin typeface="Book Antiqua" pitchFamily="18" charset="0"/>
              </a:rPr>
              <a:t>con ellos…</a:t>
            </a:r>
            <a:endParaRPr lang="es-ES" altLang="ru-BY" sz="40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00000" y="332007"/>
            <a:ext cx="2492198" cy="2497798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7500" y="2519244"/>
            <a:ext cx="8705202" cy="3600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- conocimientos </a:t>
            </a:r>
            <a:r>
              <a:rPr lang="es-ES" altLang="ru-BY" sz="3800" b="1" dirty="0">
                <a:solidFill>
                  <a:srgbClr val="006260"/>
                </a:solidFill>
                <a:latin typeface="Book Antiqua" pitchFamily="18" charset="0"/>
              </a:rPr>
              <a:t>de matemáticas, astronomía, medicina, física y </a:t>
            </a:r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química</a:t>
            </a:r>
          </a:p>
          <a:p>
            <a:pPr eaLnBrk="1" hangingPunct="1"/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- números arábigos: </a:t>
            </a:r>
            <a:r>
              <a:rPr lang="es-ES" altLang="ru-BY" sz="3800" b="1" dirty="0" smtClean="0">
                <a:solidFill>
                  <a:srgbClr val="C00000"/>
                </a:solidFill>
                <a:latin typeface="Book Antiqua" pitchFamily="18" charset="0"/>
              </a:rPr>
              <a:t>1 2 3 4 5 6 7 8 9 0</a:t>
            </a:r>
          </a:p>
          <a:p>
            <a:pPr eaLnBrk="1" hangingPunct="1"/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- papel</a:t>
            </a:r>
          </a:p>
          <a:p>
            <a:pPr eaLnBrk="1" hangingPunct="1"/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- especias, arroz, berenjena, azúcar de caña, cítricos, granada, algodón…</a:t>
            </a:r>
            <a:endParaRPr lang="es-ES" altLang="ru-BY" sz="3800" b="1" dirty="0" smtClean="0">
              <a:solidFill>
                <a:srgbClr val="006260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6252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9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9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877596" cy="432000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2393" y="0"/>
            <a:ext cx="4271607" cy="43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000" y="559836"/>
            <a:ext cx="2880000" cy="4320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7082" y="559836"/>
            <a:ext cx="3687273" cy="4320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0" y="1165860"/>
            <a:ext cx="3429000" cy="452628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8435" y="3284376"/>
            <a:ext cx="4815565" cy="357362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84376"/>
            <a:ext cx="5360436" cy="3573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652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3" presetClass="entr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23" presetClass="entr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0"/>
                            </p:stCondLst>
                            <p:childTnLst>
                              <p:par>
                                <p:cTn id="20" presetID="23" presetClass="entr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000"/>
                            </p:stCondLst>
                            <p:childTnLst>
                              <p:par>
                                <p:cTn id="25" presetID="23" presetClass="entr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4000"/>
                            </p:stCondLst>
                            <p:childTnLst>
                              <p:par>
                                <p:cTn id="30" presetID="23" presetClass="entr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000"/>
                            </p:stCondLst>
                            <p:childTnLst>
                              <p:par>
                                <p:cTn id="35" presetID="23" presetClass="entr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17499" y="337203"/>
            <a:ext cx="8518526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4.	Gracias a </a:t>
            </a:r>
            <a:r>
              <a:rPr lang="es-ES" altLang="ru-BY" sz="4000" b="1" i="1" dirty="0" smtClean="0">
                <a:solidFill>
                  <a:srgbClr val="002060"/>
                </a:solidFill>
                <a:latin typeface="Book Antiqua" pitchFamily="18" charset="0"/>
              </a:rPr>
              <a:t>la … </a:t>
            </a:r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religiosa </a:t>
            </a:r>
            <a:r>
              <a:rPr lang="es-ES" altLang="ru-BY" sz="4000" b="1" i="1" dirty="0" smtClean="0">
                <a:solidFill>
                  <a:srgbClr val="002060"/>
                </a:solidFill>
                <a:latin typeface="Book Antiqua" pitchFamily="18" charset="0"/>
              </a:rPr>
              <a:t/>
            </a:r>
            <a:br>
              <a:rPr lang="es-ES" altLang="ru-BY" sz="4000" b="1" i="1" dirty="0" smtClean="0">
                <a:solidFill>
                  <a:srgbClr val="002060"/>
                </a:solidFill>
                <a:latin typeface="Book Antiqua" pitchFamily="18" charset="0"/>
              </a:rPr>
            </a:br>
            <a:r>
              <a:rPr lang="es-ES" altLang="ru-BY" sz="4000" b="1" i="1" dirty="0" smtClean="0">
                <a:solidFill>
                  <a:srgbClr val="002060"/>
                </a:solidFill>
                <a:latin typeface="Book Antiqua" pitchFamily="18" charset="0"/>
              </a:rPr>
              <a:t>de </a:t>
            </a:r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los árabes, esta etapa </a:t>
            </a:r>
            <a:r>
              <a:rPr lang="es-ES" altLang="ru-BY" sz="4000" b="1" i="1" dirty="0" smtClean="0">
                <a:solidFill>
                  <a:srgbClr val="002060"/>
                </a:solidFill>
                <a:latin typeface="Book Antiqua" pitchFamily="18" charset="0"/>
              </a:rPr>
              <a:t/>
            </a:r>
            <a:br>
              <a:rPr lang="es-ES" altLang="ru-BY" sz="4000" b="1" i="1" dirty="0" smtClean="0">
                <a:solidFill>
                  <a:srgbClr val="002060"/>
                </a:solidFill>
                <a:latin typeface="Book Antiqua" pitchFamily="18" charset="0"/>
              </a:rPr>
            </a:br>
            <a:r>
              <a:rPr lang="es-ES" altLang="ru-BY" sz="4000" b="1" i="1" dirty="0" smtClean="0">
                <a:solidFill>
                  <a:srgbClr val="002060"/>
                </a:solidFill>
                <a:latin typeface="Book Antiqua" pitchFamily="18" charset="0"/>
              </a:rPr>
              <a:t>del </a:t>
            </a:r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dominio  árabe en </a:t>
            </a:r>
            <a:r>
              <a:rPr lang="es-ES" altLang="ru-BY" sz="4000" b="1" i="1" dirty="0" smtClean="0">
                <a:solidFill>
                  <a:srgbClr val="002060"/>
                </a:solidFill>
                <a:latin typeface="Book Antiqua" pitchFamily="18" charset="0"/>
              </a:rPr>
              <a:t/>
            </a:r>
            <a:br>
              <a:rPr lang="es-ES" altLang="ru-BY" sz="4000" b="1" i="1" dirty="0" smtClean="0">
                <a:solidFill>
                  <a:srgbClr val="002060"/>
                </a:solidFill>
                <a:latin typeface="Book Antiqua" pitchFamily="18" charset="0"/>
              </a:rPr>
            </a:br>
            <a:r>
              <a:rPr lang="es-ES" altLang="ru-BY" sz="4000" b="1" i="1" dirty="0" smtClean="0">
                <a:solidFill>
                  <a:srgbClr val="002060"/>
                </a:solidFill>
                <a:latin typeface="Book Antiqua" pitchFamily="18" charset="0"/>
              </a:rPr>
              <a:t>España </a:t>
            </a:r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se caracterizó por </a:t>
            </a:r>
            <a:r>
              <a:rPr lang="es-ES" altLang="ru-BY" sz="4000" b="1" i="1" dirty="0" smtClean="0">
                <a:solidFill>
                  <a:srgbClr val="002060"/>
                </a:solidFill>
                <a:latin typeface="Book Antiqua" pitchFamily="18" charset="0"/>
              </a:rPr>
              <a:t/>
            </a:r>
            <a:br>
              <a:rPr lang="es-ES" altLang="ru-BY" sz="4000" b="1" i="1" dirty="0" smtClean="0">
                <a:solidFill>
                  <a:srgbClr val="002060"/>
                </a:solidFill>
                <a:latin typeface="Book Antiqua" pitchFamily="18" charset="0"/>
              </a:rPr>
            </a:br>
            <a:r>
              <a:rPr lang="es-ES" altLang="ru-BY" sz="4000" b="1" i="1" dirty="0" smtClean="0">
                <a:solidFill>
                  <a:srgbClr val="002060"/>
                </a:solidFill>
                <a:latin typeface="Book Antiqua" pitchFamily="18" charset="0"/>
              </a:rPr>
              <a:t>la … </a:t>
            </a:r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entre tres diferentes grupos…</a:t>
            </a:r>
            <a:endParaRPr lang="es-ES" altLang="ru-BY" sz="40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00000" y="360000"/>
            <a:ext cx="2492198" cy="2497798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7500" y="3745617"/>
            <a:ext cx="8518525" cy="2431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- tolerancia</a:t>
            </a:r>
          </a:p>
          <a:p>
            <a:pPr eaLnBrk="1" hangingPunct="1"/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- convivencia</a:t>
            </a:r>
          </a:p>
          <a:p>
            <a:pPr eaLnBrk="1" hangingPunct="1"/>
            <a:r>
              <a:rPr lang="es-ES" altLang="ru-BY" sz="3800" b="1" dirty="0">
                <a:solidFill>
                  <a:srgbClr val="006260"/>
                </a:solidFill>
                <a:latin typeface="Book Antiqua" pitchFamily="18" charset="0"/>
              </a:rPr>
              <a:t>- </a:t>
            </a:r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los musulmanes, </a:t>
            </a:r>
            <a:r>
              <a:rPr lang="es-ES" altLang="ru-BY" sz="3800" b="1" dirty="0">
                <a:solidFill>
                  <a:srgbClr val="006260"/>
                </a:solidFill>
                <a:latin typeface="Book Antiqua" pitchFamily="18" charset="0"/>
              </a:rPr>
              <a:t>los </a:t>
            </a:r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judíos y </a:t>
            </a:r>
            <a:r>
              <a:rPr lang="es-ES" altLang="ru-BY" sz="3800" b="1" dirty="0">
                <a:solidFill>
                  <a:srgbClr val="006260"/>
                </a:solidFill>
                <a:latin typeface="Book Antiqua" pitchFamily="18" charset="0"/>
              </a:rPr>
              <a:t>los cristianos. </a:t>
            </a:r>
            <a:endParaRPr lang="es-ES" altLang="ru-BY" sz="3800" b="1" dirty="0" smtClean="0">
              <a:solidFill>
                <a:srgbClr val="006260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0920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17500" y="684213"/>
            <a:ext cx="59825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5.	</a:t>
            </a:r>
            <a:r>
              <a:rPr lang="es-ES" altLang="ru-BY" sz="4000" b="1" i="1" dirty="0" smtClean="0">
                <a:solidFill>
                  <a:srgbClr val="002060"/>
                </a:solidFill>
                <a:latin typeface="Book Antiqua" pitchFamily="18" charset="0"/>
              </a:rPr>
              <a:t> </a:t>
            </a:r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Durante este período </a:t>
            </a:r>
            <a:r>
              <a:rPr lang="es-ES" altLang="ru-BY" sz="4000" b="1" i="1" dirty="0" smtClean="0">
                <a:solidFill>
                  <a:srgbClr val="002060"/>
                </a:solidFill>
                <a:latin typeface="Book Antiqua" pitchFamily="18" charset="0"/>
              </a:rPr>
              <a:t>fundaron … </a:t>
            </a:r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de la Península y de Europa.</a:t>
            </a:r>
            <a:endParaRPr lang="es-ES" altLang="ru-BY" sz="40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00000" y="360000"/>
            <a:ext cx="2492198" cy="2497798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7500" y="3429000"/>
            <a:ext cx="8733194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es-ES" altLang="ru-BY" sz="3800" b="1" dirty="0">
                <a:solidFill>
                  <a:srgbClr val="006260"/>
                </a:solidFill>
                <a:latin typeface="Book Antiqua" pitchFamily="18" charset="0"/>
              </a:rPr>
              <a:t>las primeras </a:t>
            </a:r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universidades</a:t>
            </a:r>
            <a:endParaRPr lang="es-ES" altLang="ru-BY" sz="3800" b="1" dirty="0" smtClean="0">
              <a:solidFill>
                <a:srgbClr val="006260"/>
              </a:solidFill>
              <a:latin typeface="Book Antiqua" pitchFamily="18" charset="0"/>
            </a:endParaRPr>
          </a:p>
        </p:txBody>
      </p:sp>
      <p:pic>
        <p:nvPicPr>
          <p:cNvPr id="1026" name="Picture 2" descr="recepcion_en_medina_azahara_de_dionisio_baixera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531" y="4051682"/>
            <a:ext cx="4126938" cy="2806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8447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000"/>
                            </p:stCondLst>
                            <p:childTnLst>
                              <p:par>
                                <p:cTn id="2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17500" y="684213"/>
            <a:ext cx="6148614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6.	Granada, </a:t>
            </a:r>
            <a:r>
              <a:rPr lang="es-ES" altLang="ru-BY" sz="4000" b="1" i="1" dirty="0" smtClean="0">
                <a:solidFill>
                  <a:srgbClr val="002060"/>
                </a:solidFill>
                <a:latin typeface="Book Antiqua" pitchFamily="18" charset="0"/>
              </a:rPr>
              <a:t>Córdoba, Sevilla </a:t>
            </a:r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y </a:t>
            </a:r>
            <a:r>
              <a:rPr lang="es-ES" altLang="ru-BY" sz="4000" b="1" i="1" dirty="0" smtClean="0">
                <a:solidFill>
                  <a:srgbClr val="002060"/>
                </a:solidFill>
                <a:latin typeface="Book Antiqua" pitchFamily="18" charset="0"/>
              </a:rPr>
              <a:t>Toledo … </a:t>
            </a:r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en las ciudades más avanzadas de Europa.</a:t>
            </a:r>
            <a:endParaRPr lang="es-ES" altLang="ru-BY" sz="40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00000" y="360000"/>
            <a:ext cx="2492198" cy="2497798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7500" y="3429000"/>
            <a:ext cx="8518525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3800" b="1" dirty="0">
                <a:solidFill>
                  <a:srgbClr val="006260"/>
                </a:solidFill>
                <a:latin typeface="Book Antiqua" pitchFamily="18" charset="0"/>
              </a:rPr>
              <a:t>se convirtieron </a:t>
            </a:r>
            <a:endParaRPr lang="es-ES" altLang="ru-BY" sz="3800" b="1" dirty="0" smtClean="0">
              <a:solidFill>
                <a:srgbClr val="006260"/>
              </a:solidFill>
              <a:latin typeface="Book Antiqua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4759" y="4075744"/>
            <a:ext cx="4534483" cy="2782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2984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0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17499" y="360000"/>
            <a:ext cx="6277509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7.	Esta </a:t>
            </a:r>
            <a:r>
              <a:rPr lang="es-ES" altLang="ru-BY" sz="4000" b="1" i="1" dirty="0" smtClean="0">
                <a:solidFill>
                  <a:srgbClr val="002060"/>
                </a:solidFill>
                <a:latin typeface="Book Antiqua" pitchFamily="18" charset="0"/>
              </a:rPr>
              <a:t>etapa … </a:t>
            </a:r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significó una apertura hacia el </a:t>
            </a:r>
            <a:r>
              <a:rPr lang="es-ES" altLang="ru-BY" sz="4000" b="1" i="1" dirty="0" smtClean="0">
                <a:solidFill>
                  <a:srgbClr val="002060"/>
                </a:solidFill>
                <a:latin typeface="Book Antiqua" pitchFamily="18" charset="0"/>
              </a:rPr>
              <a:t/>
            </a:r>
            <a:br>
              <a:rPr lang="es-ES" altLang="ru-BY" sz="4000" b="1" i="1" dirty="0" smtClean="0">
                <a:solidFill>
                  <a:srgbClr val="002060"/>
                </a:solidFill>
                <a:latin typeface="Book Antiqua" pitchFamily="18" charset="0"/>
              </a:rPr>
            </a:br>
            <a:r>
              <a:rPr lang="es-ES" altLang="ru-BY" sz="4000" b="1" i="1" dirty="0" smtClean="0">
                <a:solidFill>
                  <a:srgbClr val="002060"/>
                </a:solidFill>
                <a:latin typeface="Book Antiqua" pitchFamily="18" charset="0"/>
              </a:rPr>
              <a:t>resto </a:t>
            </a:r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del mundo debido </a:t>
            </a:r>
            <a:r>
              <a:rPr lang="es-ES" altLang="ru-BY" sz="4000" b="1" i="1" dirty="0" smtClean="0">
                <a:solidFill>
                  <a:srgbClr val="002060"/>
                </a:solidFill>
                <a:latin typeface="Book Antiqua" pitchFamily="18" charset="0"/>
              </a:rPr>
              <a:t/>
            </a:r>
            <a:br>
              <a:rPr lang="es-ES" altLang="ru-BY" sz="4000" b="1" i="1" dirty="0" smtClean="0">
                <a:solidFill>
                  <a:srgbClr val="002060"/>
                </a:solidFill>
                <a:latin typeface="Book Antiqua" pitchFamily="18" charset="0"/>
              </a:rPr>
            </a:br>
            <a:r>
              <a:rPr lang="es-ES" altLang="ru-BY" sz="4000" b="1" i="1" dirty="0" smtClean="0">
                <a:solidFill>
                  <a:srgbClr val="002060"/>
                </a:solidFill>
                <a:latin typeface="Book Antiqua" pitchFamily="18" charset="0"/>
              </a:rPr>
              <a:t>en </a:t>
            </a:r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parte al </a:t>
            </a:r>
            <a:r>
              <a:rPr lang="es-ES" altLang="ru-BY" sz="4000" b="1" i="1" dirty="0" smtClean="0">
                <a:solidFill>
                  <a:srgbClr val="002060"/>
                </a:solidFill>
                <a:latin typeface="Book Antiqua" pitchFamily="18" charset="0"/>
              </a:rPr>
              <a:t>florecimiento ... y </a:t>
            </a:r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de </a:t>
            </a:r>
            <a:r>
              <a:rPr lang="es-ES" altLang="ru-BY" sz="4000" b="1" i="1" dirty="0" smtClean="0">
                <a:solidFill>
                  <a:srgbClr val="002060"/>
                </a:solidFill>
                <a:latin typeface="Book Antiqua" pitchFamily="18" charset="0"/>
              </a:rPr>
              <a:t>actividad ...</a:t>
            </a:r>
            <a:endParaRPr lang="es-ES" altLang="ru-BY" sz="40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00000" y="360000"/>
            <a:ext cx="2492198" cy="2497798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7500" y="3922614"/>
            <a:ext cx="8518525" cy="1846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3800" b="1" dirty="0">
                <a:solidFill>
                  <a:srgbClr val="006260"/>
                </a:solidFill>
                <a:latin typeface="Book Antiqua" pitchFamily="18" charset="0"/>
              </a:rPr>
              <a:t>- de la historia española</a:t>
            </a:r>
            <a:endParaRPr lang="es-ES" altLang="ru-BY" sz="3800" b="1" dirty="0" smtClean="0">
              <a:solidFill>
                <a:srgbClr val="006260"/>
              </a:solidFill>
              <a:latin typeface="Book Antiqua" pitchFamily="18" charset="0"/>
            </a:endParaRPr>
          </a:p>
          <a:p>
            <a:pPr eaLnBrk="1" hangingPunct="1"/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- agrícola </a:t>
            </a:r>
            <a:r>
              <a:rPr lang="es-ES" altLang="ru-BY" sz="3800" b="1" dirty="0">
                <a:solidFill>
                  <a:srgbClr val="006260"/>
                </a:solidFill>
                <a:latin typeface="Book Antiqua" pitchFamily="18" charset="0"/>
              </a:rPr>
              <a:t>e industrial </a:t>
            </a:r>
            <a:endParaRPr lang="es-ES" altLang="ru-BY" sz="3800" b="1" dirty="0" smtClean="0">
              <a:solidFill>
                <a:srgbClr val="006260"/>
              </a:solidFill>
              <a:latin typeface="Book Antiqua" pitchFamily="18" charset="0"/>
            </a:endParaRPr>
          </a:p>
          <a:p>
            <a:pPr eaLnBrk="1" hangingPunct="1"/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- comercial</a:t>
            </a:r>
            <a:endParaRPr lang="es-ES" altLang="ru-BY" sz="3800" b="1" dirty="0" smtClean="0">
              <a:solidFill>
                <a:srgbClr val="006260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8939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472</TotalTime>
  <Words>174</Words>
  <Application>Microsoft Office PowerPoint</Application>
  <PresentationFormat>Экран (4:3)</PresentationFormat>
  <Paragraphs>26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</dc:creator>
  <cp:lastModifiedBy>Olga</cp:lastModifiedBy>
  <cp:revision>177</cp:revision>
  <dcterms:created xsi:type="dcterms:W3CDTF">2019-12-09T22:25:47Z</dcterms:created>
  <dcterms:modified xsi:type="dcterms:W3CDTF">2021-01-14T22:03:31Z</dcterms:modified>
</cp:coreProperties>
</file>